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02" r:id="rId1"/>
  </p:sldMasterIdLst>
  <p:notesMasterIdLst>
    <p:notesMasterId r:id="rId59"/>
  </p:notesMasterIdLst>
  <p:sldIdLst>
    <p:sldId id="284" r:id="rId2"/>
    <p:sldId id="370" r:id="rId3"/>
    <p:sldId id="375" r:id="rId4"/>
    <p:sldId id="376" r:id="rId5"/>
    <p:sldId id="396" r:id="rId6"/>
    <p:sldId id="392" r:id="rId7"/>
    <p:sldId id="393" r:id="rId8"/>
    <p:sldId id="317" r:id="rId9"/>
    <p:sldId id="384" r:id="rId10"/>
    <p:sldId id="256" r:id="rId11"/>
    <p:sldId id="377" r:id="rId12"/>
    <p:sldId id="275" r:id="rId13"/>
    <p:sldId id="277" r:id="rId14"/>
    <p:sldId id="394" r:id="rId15"/>
    <p:sldId id="378" r:id="rId16"/>
    <p:sldId id="379" r:id="rId17"/>
    <p:sldId id="380" r:id="rId18"/>
    <p:sldId id="397" r:id="rId19"/>
    <p:sldId id="386" r:id="rId20"/>
    <p:sldId id="316" r:id="rId21"/>
    <p:sldId id="318" r:id="rId22"/>
    <p:sldId id="398" r:id="rId23"/>
    <p:sldId id="399" r:id="rId24"/>
    <p:sldId id="401" r:id="rId25"/>
    <p:sldId id="297" r:id="rId26"/>
    <p:sldId id="395" r:id="rId27"/>
    <p:sldId id="382" r:id="rId28"/>
    <p:sldId id="383" r:id="rId29"/>
    <p:sldId id="387" r:id="rId30"/>
    <p:sldId id="323" r:id="rId31"/>
    <p:sldId id="324" r:id="rId32"/>
    <p:sldId id="403" r:id="rId33"/>
    <p:sldId id="353" r:id="rId34"/>
    <p:sldId id="388" r:id="rId35"/>
    <p:sldId id="283" r:id="rId36"/>
    <p:sldId id="286" r:id="rId37"/>
    <p:sldId id="285" r:id="rId38"/>
    <p:sldId id="356" r:id="rId39"/>
    <p:sldId id="287" r:id="rId40"/>
    <p:sldId id="288" r:id="rId41"/>
    <p:sldId id="402" r:id="rId42"/>
    <p:sldId id="301" r:id="rId43"/>
    <p:sldId id="296" r:id="rId44"/>
    <p:sldId id="351" r:id="rId45"/>
    <p:sldId id="389" r:id="rId46"/>
    <p:sldId id="314" r:id="rId47"/>
    <p:sldId id="313" r:id="rId48"/>
    <p:sldId id="315" r:id="rId49"/>
    <p:sldId id="390" r:id="rId50"/>
    <p:sldId id="312" r:id="rId51"/>
    <p:sldId id="391" r:id="rId52"/>
    <p:sldId id="366" r:id="rId53"/>
    <p:sldId id="309" r:id="rId54"/>
    <p:sldId id="361" r:id="rId55"/>
    <p:sldId id="362" r:id="rId56"/>
    <p:sldId id="367" r:id="rId57"/>
    <p:sldId id="404" r:id="rId58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9A28"/>
    <a:srgbClr val="99CB38"/>
    <a:srgbClr val="AFB4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220" autoAdjust="0"/>
    <p:restoredTop sz="95842" autoAdjust="0"/>
  </p:normalViewPr>
  <p:slideViewPr>
    <p:cSldViewPr>
      <p:cViewPr varScale="1">
        <p:scale>
          <a:sx n="97" d="100"/>
          <a:sy n="97" d="100"/>
        </p:scale>
        <p:origin x="109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48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BD272A1-7218-4B23-A20E-0EF8C3AB3BBF}" type="datetimeFigureOut">
              <a:rPr lang="en-US"/>
              <a:t>2/2/2026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55918E9-A001-4E01-8149-67358D9B1FB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589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Rectangular (common) wing is designed for the wing root to stall first, allowing the longest period for aileron effectivity.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5918E9-A001-4E01-8149-67358D9B1FB7}" type="slidenum">
              <a:rPr lang="en-US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250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447801"/>
            <a:ext cx="7924800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848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2653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8024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037185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54992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2740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52917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7829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75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360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78203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4316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397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362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86794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2894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6456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9394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812589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052919"/>
            <a:ext cx="7848600" cy="4195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4573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676400"/>
            <a:ext cx="7772400" cy="3581400"/>
          </a:xfrm>
        </p:spPr>
        <p:txBody>
          <a:bodyPr/>
          <a:lstStyle/>
          <a:p>
            <a:br>
              <a:rPr lang="en-US" altLang="en-US" sz="5400" dirty="0">
                <a:solidFill>
                  <a:schemeClr val="accent2"/>
                </a:solidFill>
              </a:rPr>
            </a:br>
            <a:br>
              <a:rPr lang="en-US" altLang="en-US" sz="5400" dirty="0">
                <a:solidFill>
                  <a:schemeClr val="accent2"/>
                </a:solidFill>
              </a:rPr>
            </a:br>
            <a:r>
              <a:rPr lang="en-US" altLang="en-US" sz="5400" dirty="0">
                <a:solidFill>
                  <a:schemeClr val="tx1"/>
                </a:solidFill>
              </a:rPr>
              <a:t>Aerodynamics of Lift</a:t>
            </a:r>
            <a:endParaRPr lang="en-US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9571" y="31262"/>
            <a:ext cx="7290054" cy="1499616"/>
          </a:xfrm>
        </p:spPr>
        <p:txBody>
          <a:bodyPr>
            <a:normAutofit/>
          </a:bodyPr>
          <a:lstStyle/>
          <a:p>
            <a:pPr algn="ctr" defTabSz="457200"/>
            <a:r>
              <a:rPr lang="en-US" altLang="en-US" sz="6000" dirty="0">
                <a:solidFill>
                  <a:srgbClr val="FFFFFF"/>
                </a:solidFill>
                <a:latin typeface="+mn-lt"/>
                <a:ea typeface="+mn-ea"/>
                <a:cs typeface="Times New Roman"/>
              </a:rPr>
              <a:t>The Four Forces</a:t>
            </a:r>
            <a:endParaRPr lang="en-US" sz="6000" dirty="0">
              <a:solidFill>
                <a:srgbClr val="FFFFFF"/>
              </a:solidFill>
              <a:latin typeface="+mn-lt"/>
              <a:ea typeface="+mn-ea"/>
              <a:cs typeface="Times New Roman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404D84F-5103-4E19-BD71-9003DE0137C5}"/>
              </a:ext>
            </a:extLst>
          </p:cNvPr>
          <p:cNvGrpSpPr/>
          <p:nvPr/>
        </p:nvGrpSpPr>
        <p:grpSpPr>
          <a:xfrm>
            <a:off x="381000" y="1371600"/>
            <a:ext cx="8305800" cy="5393619"/>
            <a:chOff x="381000" y="1371600"/>
            <a:chExt cx="8305800" cy="5393619"/>
          </a:xfrm>
        </p:grpSpPr>
        <p:graphicFrame>
          <p:nvGraphicFramePr>
            <p:cNvPr id="614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94661593"/>
                </p:ext>
              </p:extLst>
            </p:nvPr>
          </p:nvGraphicFramePr>
          <p:xfrm>
            <a:off x="381000" y="1371600"/>
            <a:ext cx="8305800" cy="53936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2" imgW="7038095" imgH="4571429" progId="MS_ClipArt_Gallery.2">
                    <p:embed/>
                  </p:oleObj>
                </mc:Choice>
                <mc:Fallback>
                  <p:oleObj name="Clip" r:id="rId2" imgW="7038095" imgH="4571429" progId="MS_ClipArt_Gallery.2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000" y="1371600"/>
                          <a:ext cx="8305800" cy="53936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45CEB5A-E1F7-46D0-ADF0-9CA87C19CCB6}"/>
                </a:ext>
              </a:extLst>
            </p:cNvPr>
            <p:cNvSpPr/>
            <p:nvPr/>
          </p:nvSpPr>
          <p:spPr>
            <a:xfrm>
              <a:off x="4343400" y="1515246"/>
              <a:ext cx="4267200" cy="168515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00B341D-7C78-4A53-9C10-610C2A8FF3BF}"/>
                </a:ext>
              </a:extLst>
            </p:cNvPr>
            <p:cNvSpPr/>
            <p:nvPr/>
          </p:nvSpPr>
          <p:spPr>
            <a:xfrm>
              <a:off x="454148" y="1530878"/>
              <a:ext cx="2670052" cy="189812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404D84F-5103-4E19-BD71-9003DE0137C5}"/>
              </a:ext>
            </a:extLst>
          </p:cNvPr>
          <p:cNvGrpSpPr/>
          <p:nvPr/>
        </p:nvGrpSpPr>
        <p:grpSpPr>
          <a:xfrm>
            <a:off x="381000" y="1371600"/>
            <a:ext cx="8305800" cy="5393619"/>
            <a:chOff x="381000" y="1371600"/>
            <a:chExt cx="8305800" cy="5393619"/>
          </a:xfrm>
        </p:grpSpPr>
        <p:graphicFrame>
          <p:nvGraphicFramePr>
            <p:cNvPr id="6147" name="Object 6"/>
            <p:cNvGraphicFramePr>
              <a:graphicFrameLocks noChangeAspect="1"/>
            </p:cNvGraphicFramePr>
            <p:nvPr/>
          </p:nvGraphicFramePr>
          <p:xfrm>
            <a:off x="381000" y="1371600"/>
            <a:ext cx="8305800" cy="53936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2" imgW="7038095" imgH="4571429" progId="MS_ClipArt_Gallery.2">
                    <p:embed/>
                  </p:oleObj>
                </mc:Choice>
                <mc:Fallback>
                  <p:oleObj name="Clip" r:id="rId2" imgW="7038095" imgH="4571429" progId="MS_ClipArt_Gallery.2">
                    <p:embed/>
                    <p:pic>
                      <p:nvPicPr>
                        <p:cNvPr id="6147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000" y="1371600"/>
                          <a:ext cx="8305800" cy="53936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45CEB5A-E1F7-46D0-ADF0-9CA87C19CCB6}"/>
                </a:ext>
              </a:extLst>
            </p:cNvPr>
            <p:cNvSpPr/>
            <p:nvPr/>
          </p:nvSpPr>
          <p:spPr>
            <a:xfrm>
              <a:off x="4343400" y="1515246"/>
              <a:ext cx="4267200" cy="168515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00B341D-7C78-4A53-9C10-610C2A8FF3BF}"/>
                </a:ext>
              </a:extLst>
            </p:cNvPr>
            <p:cNvSpPr/>
            <p:nvPr/>
          </p:nvSpPr>
          <p:spPr>
            <a:xfrm>
              <a:off x="454148" y="1530878"/>
              <a:ext cx="2670052" cy="189812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" y="111635"/>
            <a:ext cx="9165771" cy="1274080"/>
          </a:xfrm>
        </p:spPr>
        <p:txBody>
          <a:bodyPr>
            <a:normAutofit/>
          </a:bodyPr>
          <a:lstStyle/>
          <a:p>
            <a:pPr algn="ctr" defTabSz="457200"/>
            <a:r>
              <a:rPr lang="en-US" altLang="en-US" sz="2800" dirty="0">
                <a:solidFill>
                  <a:srgbClr val="FFFFFF"/>
                </a:solidFill>
                <a:latin typeface="+mn-lt"/>
                <a:ea typeface="+mn-ea"/>
                <a:cs typeface="Times New Roman"/>
              </a:rPr>
              <a:t>Lift is produced by a pressure difference </a:t>
            </a:r>
            <a:br>
              <a:rPr lang="en-US" altLang="en-US" sz="2800" dirty="0">
                <a:solidFill>
                  <a:srgbClr val="FFFFFF"/>
                </a:solidFill>
                <a:latin typeface="+mn-lt"/>
                <a:ea typeface="+mn-ea"/>
                <a:cs typeface="Times New Roman"/>
              </a:rPr>
            </a:br>
            <a:r>
              <a:rPr lang="en-US" altLang="en-US" sz="2800" dirty="0">
                <a:solidFill>
                  <a:srgbClr val="FFFFFF"/>
                </a:solidFill>
                <a:latin typeface="+mn-lt"/>
                <a:ea typeface="+mn-ea"/>
                <a:cs typeface="Times New Roman"/>
              </a:rPr>
              <a:t>between the top and bottom of the wing</a:t>
            </a:r>
            <a:endParaRPr lang="en-US" sz="2800" dirty="0">
              <a:solidFill>
                <a:srgbClr val="FFFFFF"/>
              </a:solidFill>
              <a:latin typeface="+mn-lt"/>
              <a:ea typeface="+mn-ea"/>
              <a:cs typeface="Times New Roman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23EE16-70D8-44FB-B9B1-8E7EAA01AC62}"/>
              </a:ext>
            </a:extLst>
          </p:cNvPr>
          <p:cNvSpPr/>
          <p:nvPr/>
        </p:nvSpPr>
        <p:spPr>
          <a:xfrm>
            <a:off x="2514600" y="1530878"/>
            <a:ext cx="2438400" cy="2126724"/>
          </a:xfrm>
          <a:prstGeom prst="rect">
            <a:avLst/>
          </a:prstGeom>
          <a:solidFill>
            <a:srgbClr val="99CB38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217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5796544"/>
              </p:ext>
            </p:extLst>
          </p:nvPr>
        </p:nvGraphicFramePr>
        <p:xfrm>
          <a:off x="0" y="1244958"/>
          <a:ext cx="8686800" cy="56410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7038095" imgH="4571429" progId="MS_ClipArt_Gallery.2">
                  <p:embed/>
                </p:oleObj>
              </mc:Choice>
              <mc:Fallback>
                <p:oleObj name="Clip" r:id="rId2" imgW="7038095" imgH="4571429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44958"/>
                        <a:ext cx="8686800" cy="56410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2">
            <a:extLst>
              <a:ext uri="{FF2B5EF4-FFF2-40B4-BE49-F238E27FC236}">
                <a16:creationId xmlns:a16="http://schemas.microsoft.com/office/drawing/2014/main" id="{0149966B-6B55-4316-898B-4E93B66384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1262"/>
            <a:ext cx="9144000" cy="1111738"/>
          </a:xfrm>
        </p:spPr>
        <p:txBody>
          <a:bodyPr>
            <a:normAutofit/>
          </a:bodyPr>
          <a:lstStyle/>
          <a:p>
            <a:pPr algn="ctr"/>
            <a:r>
              <a:rPr lang="en-US" altLang="en-US" sz="4800" cap="none" dirty="0">
                <a:solidFill>
                  <a:schemeClr val="tx1"/>
                </a:solidFill>
                <a:cs typeface="Times New Roman" panose="02020603050405020304" pitchFamily="18" charset="0"/>
              </a:rPr>
              <a:t>Lift: Bernoulli’s Principle</a:t>
            </a:r>
            <a:endParaRPr lang="en-US" sz="4800" cap="none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2454577"/>
              </p:ext>
            </p:extLst>
          </p:nvPr>
        </p:nvGraphicFramePr>
        <p:xfrm>
          <a:off x="0" y="990600"/>
          <a:ext cx="9117464" cy="59047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7057143" imgH="4571429" progId="MS_ClipArt_Gallery.2">
                  <p:embed/>
                </p:oleObj>
              </mc:Choice>
              <mc:Fallback>
                <p:oleObj name="Clip" r:id="rId2" imgW="7057143" imgH="4571429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90600"/>
                        <a:ext cx="9117464" cy="59047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4F622-7FDD-4F05-8478-DCBEB4AA4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10" y="304800"/>
            <a:ext cx="8125890" cy="1400530"/>
          </a:xfrm>
        </p:spPr>
        <p:txBody>
          <a:bodyPr/>
          <a:lstStyle/>
          <a:p>
            <a:pPr algn="ctr"/>
            <a:r>
              <a:rPr lang="en-US" dirty="0"/>
              <a:t>Newton vs. Bernoulli, Again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C5942-30BE-448B-9BD9-4164B866F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331256"/>
            <a:ext cx="7848600" cy="4993344"/>
          </a:xfrm>
        </p:spPr>
        <p:txBody>
          <a:bodyPr>
            <a:normAutofit/>
          </a:bodyPr>
          <a:lstStyle/>
          <a:p>
            <a:r>
              <a:rPr lang="en-US" sz="2400" dirty="0"/>
              <a:t>Wing camber and angle of attack increase speed of air over top of wing</a:t>
            </a:r>
          </a:p>
          <a:p>
            <a:r>
              <a:rPr lang="en-US" sz="2400" dirty="0"/>
              <a:t>Wing surface area also increases the downward Newtonian force</a:t>
            </a:r>
          </a:p>
          <a:p>
            <a:r>
              <a:rPr lang="en-US" sz="2400" dirty="0"/>
              <a:t>However, increased area also increases drag</a:t>
            </a:r>
          </a:p>
          <a:p>
            <a:r>
              <a:rPr lang="en-US" sz="2400" dirty="0"/>
              <a:t>The only two a pilot can change during flight are</a:t>
            </a:r>
          </a:p>
          <a:p>
            <a:pPr lvl="1"/>
            <a:r>
              <a:rPr lang="en-US" sz="2400" dirty="0"/>
              <a:t>Angle of attack</a:t>
            </a:r>
          </a:p>
          <a:p>
            <a:pPr lvl="1"/>
            <a:r>
              <a:rPr lang="en-US" sz="2400" dirty="0"/>
              <a:t>Chord line, to a limited extent (by deploying flaps)</a:t>
            </a:r>
          </a:p>
        </p:txBody>
      </p:sp>
    </p:spTree>
    <p:extLst>
      <p:ext uri="{BB962C8B-B14F-4D97-AF65-F5344CB8AC3E}">
        <p14:creationId xmlns:p14="http://schemas.microsoft.com/office/powerpoint/2010/main" val="34721781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404D84F-5103-4E19-BD71-9003DE0137C5}"/>
              </a:ext>
            </a:extLst>
          </p:cNvPr>
          <p:cNvGrpSpPr/>
          <p:nvPr/>
        </p:nvGrpSpPr>
        <p:grpSpPr>
          <a:xfrm>
            <a:off x="381000" y="1371600"/>
            <a:ext cx="8305800" cy="5393619"/>
            <a:chOff x="381000" y="1371600"/>
            <a:chExt cx="8305800" cy="5393619"/>
          </a:xfrm>
        </p:grpSpPr>
        <p:graphicFrame>
          <p:nvGraphicFramePr>
            <p:cNvPr id="6147" name="Object 6"/>
            <p:cNvGraphicFramePr>
              <a:graphicFrameLocks noChangeAspect="1"/>
            </p:cNvGraphicFramePr>
            <p:nvPr/>
          </p:nvGraphicFramePr>
          <p:xfrm>
            <a:off x="381000" y="1371600"/>
            <a:ext cx="8305800" cy="53936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2" imgW="7038095" imgH="4571429" progId="MS_ClipArt_Gallery.2">
                    <p:embed/>
                  </p:oleObj>
                </mc:Choice>
                <mc:Fallback>
                  <p:oleObj name="Clip" r:id="rId2" imgW="7038095" imgH="4571429" progId="MS_ClipArt_Gallery.2">
                    <p:embed/>
                    <p:pic>
                      <p:nvPicPr>
                        <p:cNvPr id="6147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000" y="1371600"/>
                          <a:ext cx="8305800" cy="53936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45CEB5A-E1F7-46D0-ADF0-9CA87C19CCB6}"/>
                </a:ext>
              </a:extLst>
            </p:cNvPr>
            <p:cNvSpPr/>
            <p:nvPr/>
          </p:nvSpPr>
          <p:spPr>
            <a:xfrm>
              <a:off x="4343400" y="1515246"/>
              <a:ext cx="4267200" cy="168515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00B341D-7C78-4A53-9C10-610C2A8FF3BF}"/>
                </a:ext>
              </a:extLst>
            </p:cNvPr>
            <p:cNvSpPr/>
            <p:nvPr/>
          </p:nvSpPr>
          <p:spPr>
            <a:xfrm>
              <a:off x="454148" y="1530878"/>
              <a:ext cx="2670052" cy="189812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-48986" y="161527"/>
            <a:ext cx="9165771" cy="1274080"/>
          </a:xfrm>
        </p:spPr>
        <p:txBody>
          <a:bodyPr>
            <a:normAutofit/>
          </a:bodyPr>
          <a:lstStyle/>
          <a:p>
            <a:pPr algn="ctr"/>
            <a:r>
              <a:rPr lang="en-US" altLang="en-US" sz="2800" cap="none" dirty="0">
                <a:solidFill>
                  <a:schemeClr val="tx1"/>
                </a:solidFill>
                <a:cs typeface="Times New Roman" panose="02020603050405020304" pitchFamily="18" charset="0"/>
              </a:rPr>
              <a:t>Weight: the force with which gravity attracts all bodies vertically towards the center of the earth</a:t>
            </a:r>
            <a:endParaRPr lang="en-US" sz="2800" cap="none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23EE16-70D8-44FB-B9B1-8E7EAA01AC62}"/>
              </a:ext>
            </a:extLst>
          </p:cNvPr>
          <p:cNvSpPr/>
          <p:nvPr/>
        </p:nvSpPr>
        <p:spPr>
          <a:xfrm>
            <a:off x="2743200" y="4937370"/>
            <a:ext cx="1600200" cy="1685153"/>
          </a:xfrm>
          <a:prstGeom prst="rect">
            <a:avLst/>
          </a:prstGeom>
          <a:solidFill>
            <a:srgbClr val="99CB38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270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404D84F-5103-4E19-BD71-9003DE0137C5}"/>
              </a:ext>
            </a:extLst>
          </p:cNvPr>
          <p:cNvGrpSpPr/>
          <p:nvPr/>
        </p:nvGrpSpPr>
        <p:grpSpPr>
          <a:xfrm>
            <a:off x="381000" y="1371600"/>
            <a:ext cx="8305800" cy="5393619"/>
            <a:chOff x="381000" y="1371600"/>
            <a:chExt cx="8305800" cy="5393619"/>
          </a:xfrm>
        </p:grpSpPr>
        <p:graphicFrame>
          <p:nvGraphicFramePr>
            <p:cNvPr id="6147" name="Object 6"/>
            <p:cNvGraphicFramePr>
              <a:graphicFrameLocks noChangeAspect="1"/>
            </p:cNvGraphicFramePr>
            <p:nvPr/>
          </p:nvGraphicFramePr>
          <p:xfrm>
            <a:off x="381000" y="1371600"/>
            <a:ext cx="8305800" cy="53936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2" imgW="7038095" imgH="4571429" progId="MS_ClipArt_Gallery.2">
                    <p:embed/>
                  </p:oleObj>
                </mc:Choice>
                <mc:Fallback>
                  <p:oleObj name="Clip" r:id="rId2" imgW="7038095" imgH="4571429" progId="MS_ClipArt_Gallery.2">
                    <p:embed/>
                    <p:pic>
                      <p:nvPicPr>
                        <p:cNvPr id="6147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000" y="1371600"/>
                          <a:ext cx="8305800" cy="53936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45CEB5A-E1F7-46D0-ADF0-9CA87C19CCB6}"/>
                </a:ext>
              </a:extLst>
            </p:cNvPr>
            <p:cNvSpPr/>
            <p:nvPr/>
          </p:nvSpPr>
          <p:spPr>
            <a:xfrm>
              <a:off x="4343400" y="1515246"/>
              <a:ext cx="4267200" cy="168515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00B341D-7C78-4A53-9C10-610C2A8FF3BF}"/>
                </a:ext>
              </a:extLst>
            </p:cNvPr>
            <p:cNvSpPr/>
            <p:nvPr/>
          </p:nvSpPr>
          <p:spPr>
            <a:xfrm>
              <a:off x="454148" y="1530878"/>
              <a:ext cx="2670052" cy="189812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-45098" y="0"/>
            <a:ext cx="9165771" cy="1274080"/>
          </a:xfrm>
        </p:spPr>
        <p:txBody>
          <a:bodyPr>
            <a:normAutofit/>
          </a:bodyPr>
          <a:lstStyle/>
          <a:p>
            <a:pPr algn="ctr"/>
            <a:r>
              <a:rPr lang="en-US" altLang="en-US" sz="3600" cap="none" dirty="0">
                <a:solidFill>
                  <a:schemeClr val="tx1"/>
                </a:solidFill>
                <a:cs typeface="Times New Roman" panose="02020603050405020304" pitchFamily="18" charset="0"/>
              </a:rPr>
              <a:t>Thrust: forward force produced by the propeller (airfoil displaces air)</a:t>
            </a:r>
            <a:endParaRPr lang="en-US" sz="3600" cap="none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23EE16-70D8-44FB-B9B1-8E7EAA01AC62}"/>
              </a:ext>
            </a:extLst>
          </p:cNvPr>
          <p:cNvSpPr/>
          <p:nvPr/>
        </p:nvSpPr>
        <p:spPr>
          <a:xfrm>
            <a:off x="454148" y="2970385"/>
            <a:ext cx="2438400" cy="2126724"/>
          </a:xfrm>
          <a:prstGeom prst="rect">
            <a:avLst/>
          </a:prstGeom>
          <a:solidFill>
            <a:srgbClr val="99CB38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964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404D84F-5103-4E19-BD71-9003DE0137C5}"/>
              </a:ext>
            </a:extLst>
          </p:cNvPr>
          <p:cNvGrpSpPr/>
          <p:nvPr/>
        </p:nvGrpSpPr>
        <p:grpSpPr>
          <a:xfrm>
            <a:off x="381000" y="1371600"/>
            <a:ext cx="8305800" cy="5393619"/>
            <a:chOff x="381000" y="1371600"/>
            <a:chExt cx="8305800" cy="5393619"/>
          </a:xfrm>
        </p:grpSpPr>
        <p:graphicFrame>
          <p:nvGraphicFramePr>
            <p:cNvPr id="6147" name="Object 6"/>
            <p:cNvGraphicFramePr>
              <a:graphicFrameLocks noChangeAspect="1"/>
            </p:cNvGraphicFramePr>
            <p:nvPr/>
          </p:nvGraphicFramePr>
          <p:xfrm>
            <a:off x="381000" y="1371600"/>
            <a:ext cx="8305800" cy="53936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2" imgW="7038095" imgH="4571429" progId="MS_ClipArt_Gallery.2">
                    <p:embed/>
                  </p:oleObj>
                </mc:Choice>
                <mc:Fallback>
                  <p:oleObj name="Clip" r:id="rId2" imgW="7038095" imgH="4571429" progId="MS_ClipArt_Gallery.2">
                    <p:embed/>
                    <p:pic>
                      <p:nvPicPr>
                        <p:cNvPr id="6147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000" y="1371600"/>
                          <a:ext cx="8305800" cy="53936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45CEB5A-E1F7-46D0-ADF0-9CA87C19CCB6}"/>
                </a:ext>
              </a:extLst>
            </p:cNvPr>
            <p:cNvSpPr/>
            <p:nvPr/>
          </p:nvSpPr>
          <p:spPr>
            <a:xfrm>
              <a:off x="4343400" y="1515246"/>
              <a:ext cx="4267200" cy="168515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00B341D-7C78-4A53-9C10-610C2A8FF3BF}"/>
                </a:ext>
              </a:extLst>
            </p:cNvPr>
            <p:cNvSpPr/>
            <p:nvPr/>
          </p:nvSpPr>
          <p:spPr>
            <a:xfrm>
              <a:off x="454148" y="1530878"/>
              <a:ext cx="2670052" cy="189812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-45098" y="0"/>
            <a:ext cx="9165771" cy="1274080"/>
          </a:xfrm>
        </p:spPr>
        <p:txBody>
          <a:bodyPr>
            <a:normAutofit/>
          </a:bodyPr>
          <a:lstStyle/>
          <a:p>
            <a:pPr algn="ctr"/>
            <a:r>
              <a:rPr lang="en-US" altLang="en-US" sz="3600" cap="none" dirty="0">
                <a:solidFill>
                  <a:schemeClr val="tx1"/>
                </a:solidFill>
                <a:cs typeface="Times New Roman" panose="02020603050405020304" pitchFamily="18" charset="0"/>
              </a:rPr>
              <a:t>Drag resists the forward movement of an aircraft through the air</a:t>
            </a:r>
            <a:endParaRPr lang="en-US" sz="3600" cap="none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23EE16-70D8-44FB-B9B1-8E7EAA01AC62}"/>
              </a:ext>
            </a:extLst>
          </p:cNvPr>
          <p:cNvSpPr/>
          <p:nvPr/>
        </p:nvSpPr>
        <p:spPr>
          <a:xfrm>
            <a:off x="6858000" y="3005047"/>
            <a:ext cx="1752600" cy="2126724"/>
          </a:xfrm>
          <a:prstGeom prst="rect">
            <a:avLst/>
          </a:prstGeom>
          <a:solidFill>
            <a:srgbClr val="99CB38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8681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F2681-DEB7-4638-989A-22129426F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10" y="452718"/>
            <a:ext cx="8125890" cy="871585"/>
          </a:xfrm>
        </p:spPr>
        <p:txBody>
          <a:bodyPr/>
          <a:lstStyle/>
          <a:p>
            <a:r>
              <a:rPr lang="en-US" sz="3200" dirty="0"/>
              <a:t>In straight and level flight, lift = weight</a:t>
            </a:r>
            <a:br>
              <a:rPr lang="en-US" dirty="0"/>
            </a:br>
            <a:br>
              <a:rPr lang="en-US" dirty="0"/>
            </a:br>
            <a:r>
              <a:rPr lang="en-US" sz="3200" dirty="0"/>
              <a:t>Total lift = uplift on wing + </a:t>
            </a:r>
            <a:r>
              <a:rPr lang="en-US" sz="3200" dirty="0" err="1"/>
              <a:t>downlift</a:t>
            </a:r>
            <a:r>
              <a:rPr lang="en-US" sz="3200" dirty="0"/>
              <a:t> on tail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92011D8-AB20-4E7D-82C6-AAB4C409EA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200400"/>
            <a:ext cx="9199418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2233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DB6878-7B35-4CC1-8349-B7E413E84EB9}"/>
              </a:ext>
            </a:extLst>
          </p:cNvPr>
          <p:cNvSpPr txBox="1"/>
          <p:nvPr/>
        </p:nvSpPr>
        <p:spPr>
          <a:xfrm>
            <a:off x="1323975" y="2219325"/>
            <a:ext cx="6262677" cy="286232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dirty="0">
                <a:solidFill>
                  <a:srgbClr val="FFFFFF"/>
                </a:solidFill>
                <a:cs typeface="Times New Roman"/>
              </a:rPr>
              <a:t>Turns,</a:t>
            </a:r>
          </a:p>
          <a:p>
            <a:pPr algn="ctr"/>
            <a:r>
              <a:rPr lang="en-US" sz="6000" dirty="0">
                <a:solidFill>
                  <a:srgbClr val="FFFFFF"/>
                </a:solidFill>
                <a:cs typeface="Times New Roman"/>
              </a:rPr>
              <a:t>Loads, and</a:t>
            </a:r>
          </a:p>
          <a:p>
            <a:pPr algn="ctr"/>
            <a:r>
              <a:rPr lang="en-US" sz="6000" dirty="0">
                <a:solidFill>
                  <a:srgbClr val="FFFFFF"/>
                </a:solidFill>
                <a:cs typeface="Times New Roman"/>
              </a:rPr>
              <a:t>Load Factors</a:t>
            </a:r>
          </a:p>
        </p:txBody>
      </p:sp>
    </p:spTree>
    <p:extLst>
      <p:ext uri="{BB962C8B-B14F-4D97-AF65-F5344CB8AC3E}">
        <p14:creationId xmlns:p14="http://schemas.microsoft.com/office/powerpoint/2010/main" val="3632232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DB6878-7B35-4CC1-8349-B7E413E84EB9}"/>
              </a:ext>
            </a:extLst>
          </p:cNvPr>
          <p:cNvSpPr txBox="1"/>
          <p:nvPr/>
        </p:nvSpPr>
        <p:spPr>
          <a:xfrm>
            <a:off x="1323975" y="2219325"/>
            <a:ext cx="6262677" cy="1938338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dirty="0">
                <a:solidFill>
                  <a:srgbClr val="FFFFFF"/>
                </a:solidFill>
                <a:cs typeface="Times New Roman"/>
              </a:rPr>
              <a:t>Aerodynamic Terms</a:t>
            </a:r>
          </a:p>
        </p:txBody>
      </p:sp>
    </p:spTree>
    <p:extLst>
      <p:ext uri="{BB962C8B-B14F-4D97-AF65-F5344CB8AC3E}">
        <p14:creationId xmlns:p14="http://schemas.microsoft.com/office/powerpoint/2010/main" val="15268800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6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0855393"/>
              </p:ext>
            </p:extLst>
          </p:nvPr>
        </p:nvGraphicFramePr>
        <p:xfrm>
          <a:off x="-1" y="914400"/>
          <a:ext cx="9189879" cy="594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7066667" imgH="4571429" progId="MS_ClipArt_Gallery.2">
                  <p:embed/>
                </p:oleObj>
              </mc:Choice>
              <mc:Fallback>
                <p:oleObj name="Clip" r:id="rId2" imgW="7066667" imgH="4571429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" y="914400"/>
                        <a:ext cx="9189879" cy="594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65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4286818"/>
              </p:ext>
            </p:extLst>
          </p:nvPr>
        </p:nvGraphicFramePr>
        <p:xfrm>
          <a:off x="23327" y="990600"/>
          <a:ext cx="9052152" cy="58782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7038095" imgH="4571429" progId="MS_ClipArt_Gallery.2">
                  <p:embed/>
                </p:oleObj>
              </mc:Choice>
              <mc:Fallback>
                <p:oleObj name="Clip" r:id="rId2" imgW="7038095" imgH="4571429" progId="MS_ClipArt_Gallery.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27" y="990600"/>
                        <a:ext cx="9052152" cy="58782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A3136FC-EC0C-4CF4-938F-31DBA9C791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31531"/>
            <a:ext cx="8077200" cy="685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5434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-45098" y="0"/>
            <a:ext cx="9165771" cy="1274080"/>
          </a:xfrm>
        </p:spPr>
        <p:txBody>
          <a:bodyPr>
            <a:normAutofit/>
          </a:bodyPr>
          <a:lstStyle/>
          <a:p>
            <a:pPr algn="ctr"/>
            <a:r>
              <a:rPr lang="en-US" altLang="en-US" sz="3600" cap="none" dirty="0">
                <a:solidFill>
                  <a:schemeClr val="tx1"/>
                </a:solidFill>
                <a:cs typeface="Times New Roman" panose="02020603050405020304" pitchFamily="18" charset="0"/>
              </a:rPr>
              <a:t>Load Factors in Flight</a:t>
            </a:r>
            <a:endParaRPr lang="en-US" sz="3600" cap="none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F93832-99D6-4B8E-B5BC-2E8BF3E8B6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6" r="33333"/>
          <a:stretch/>
        </p:blipFill>
        <p:spPr>
          <a:xfrm>
            <a:off x="10779" y="1447800"/>
            <a:ext cx="9143863" cy="478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6136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-45098" y="0"/>
            <a:ext cx="9165771" cy="1274080"/>
          </a:xfrm>
        </p:spPr>
        <p:txBody>
          <a:bodyPr>
            <a:normAutofit/>
          </a:bodyPr>
          <a:lstStyle/>
          <a:p>
            <a:pPr algn="ctr"/>
            <a:r>
              <a:rPr lang="en-US" altLang="en-US" sz="3600" cap="none" dirty="0">
                <a:solidFill>
                  <a:schemeClr val="tx1"/>
                </a:solidFill>
                <a:cs typeface="Times New Roman" panose="02020603050405020304" pitchFamily="18" charset="0"/>
              </a:rPr>
              <a:t>Load Factors in Flight</a:t>
            </a:r>
            <a:endParaRPr lang="en-US" sz="3600" cap="none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F93832-99D6-4B8E-B5BC-2E8BF3E8B6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166"/>
          <a:stretch/>
        </p:blipFill>
        <p:spPr>
          <a:xfrm>
            <a:off x="-22139" y="1371600"/>
            <a:ext cx="9134549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3415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13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1165767"/>
              </p:ext>
            </p:extLst>
          </p:nvPr>
        </p:nvGraphicFramePr>
        <p:xfrm>
          <a:off x="0" y="920069"/>
          <a:ext cx="9144000" cy="5937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7038095" imgH="4571429" progId="MS_ClipArt_Gallery.2">
                  <p:embed/>
                </p:oleObj>
              </mc:Choice>
              <mc:Fallback>
                <p:oleObj name="Clip" r:id="rId2" imgW="7038095" imgH="4571429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20069"/>
                        <a:ext cx="9144000" cy="59379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DB6878-7B35-4CC1-8349-B7E413E84EB9}"/>
              </a:ext>
            </a:extLst>
          </p:cNvPr>
          <p:cNvSpPr txBox="1"/>
          <p:nvPr/>
        </p:nvSpPr>
        <p:spPr>
          <a:xfrm>
            <a:off x="1323975" y="2219325"/>
            <a:ext cx="6262677" cy="1015663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dirty="0">
                <a:solidFill>
                  <a:srgbClr val="FFFFFF"/>
                </a:solidFill>
                <a:cs typeface="Times New Roman"/>
              </a:rPr>
              <a:t>Stability</a:t>
            </a:r>
          </a:p>
        </p:txBody>
      </p:sp>
    </p:spTree>
    <p:extLst>
      <p:ext uri="{BB962C8B-B14F-4D97-AF65-F5344CB8AC3E}">
        <p14:creationId xmlns:p14="http://schemas.microsoft.com/office/powerpoint/2010/main" val="3173430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0D6DAF54-017A-4F0B-9B44-3365CD95F8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326"/>
            <a:ext cx="9117684" cy="683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5115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B054DE3-0889-4980-B862-B1F1FF5376E3}"/>
              </a:ext>
            </a:extLst>
          </p:cNvPr>
          <p:cNvSpPr txBox="1"/>
          <p:nvPr/>
        </p:nvSpPr>
        <p:spPr>
          <a:xfrm>
            <a:off x="228600" y="838200"/>
            <a:ext cx="2743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739A28"/>
                </a:solidFill>
              </a:rPr>
              <a:t>Axes</a:t>
            </a:r>
          </a:p>
          <a:p>
            <a:r>
              <a:rPr lang="en-US" sz="4800" dirty="0">
                <a:solidFill>
                  <a:srgbClr val="739A28"/>
                </a:solidFill>
              </a:rPr>
              <a:t> of Stability</a:t>
            </a:r>
          </a:p>
        </p:txBody>
      </p:sp>
      <p:pic>
        <p:nvPicPr>
          <p:cNvPr id="114690" name="Picture 2" descr="https://www.flightliteracy.com/wp-content/uploads/2017/11/6-4.jpg">
            <a:extLst>
              <a:ext uri="{FF2B5EF4-FFF2-40B4-BE49-F238E27FC236}">
                <a16:creationId xmlns:a16="http://schemas.microsoft.com/office/drawing/2014/main" id="{9B0AAC48-0964-4EA9-876C-21EC1EF19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729" y="31848"/>
            <a:ext cx="5636271" cy="682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0858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DB6878-7B35-4CC1-8349-B7E413E84EB9}"/>
              </a:ext>
            </a:extLst>
          </p:cNvPr>
          <p:cNvSpPr txBox="1"/>
          <p:nvPr/>
        </p:nvSpPr>
        <p:spPr>
          <a:xfrm>
            <a:off x="1323975" y="2219325"/>
            <a:ext cx="6262677" cy="193899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dirty="0">
                <a:solidFill>
                  <a:srgbClr val="FFFFFF"/>
                </a:solidFill>
                <a:cs typeface="Times New Roman"/>
              </a:rPr>
              <a:t>Uncoordinated</a:t>
            </a:r>
          </a:p>
          <a:p>
            <a:pPr algn="ctr"/>
            <a:r>
              <a:rPr lang="en-US" sz="6000" dirty="0">
                <a:solidFill>
                  <a:srgbClr val="FFFFFF"/>
                </a:solidFill>
                <a:cs typeface="Times New Roman"/>
              </a:rPr>
              <a:t>Flight</a:t>
            </a:r>
          </a:p>
        </p:txBody>
      </p:sp>
    </p:spTree>
    <p:extLst>
      <p:ext uri="{BB962C8B-B14F-4D97-AF65-F5344CB8AC3E}">
        <p14:creationId xmlns:p14="http://schemas.microsoft.com/office/powerpoint/2010/main" val="1026452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5FCA6FD-F80A-469A-B19D-135BAEF4390F}"/>
              </a:ext>
            </a:extLst>
          </p:cNvPr>
          <p:cNvSpPr/>
          <p:nvPr/>
        </p:nvSpPr>
        <p:spPr>
          <a:xfrm>
            <a:off x="0" y="1524000"/>
            <a:ext cx="4114800" cy="4648200"/>
          </a:xfrm>
          <a:prstGeom prst="rect">
            <a:avLst/>
          </a:prstGeom>
          <a:solidFill>
            <a:srgbClr val="99CB38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74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4313319"/>
              </p:ext>
            </p:extLst>
          </p:nvPr>
        </p:nvGraphicFramePr>
        <p:xfrm>
          <a:off x="0" y="1524000"/>
          <a:ext cx="8225103" cy="533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7047619" imgH="4571429" progId="MS_ClipArt_Gallery.2">
                  <p:embed/>
                </p:oleObj>
              </mc:Choice>
              <mc:Fallback>
                <p:oleObj name="Clip" r:id="rId3" imgW="7047619" imgH="4571429" progId="MS_ClipArt_Gallery.2">
                  <p:embed/>
                  <p:pic>
                    <p:nvPicPr>
                      <p:cNvPr id="1741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524000"/>
                        <a:ext cx="8225103" cy="533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AC9B2A06-A6CA-4867-874B-ED9ADF9E1E79}"/>
              </a:ext>
            </a:extLst>
          </p:cNvPr>
          <p:cNvSpPr/>
          <p:nvPr/>
        </p:nvSpPr>
        <p:spPr>
          <a:xfrm>
            <a:off x="152400" y="1676400"/>
            <a:ext cx="3733800" cy="10668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B2FC42-DCFD-42A3-A95D-B91A0BF9577F}"/>
              </a:ext>
            </a:extLst>
          </p:cNvPr>
          <p:cNvSpPr txBox="1"/>
          <p:nvPr/>
        </p:nvSpPr>
        <p:spPr>
          <a:xfrm>
            <a:off x="304800" y="304800"/>
            <a:ext cx="502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Chord Line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BAEADE-678F-4C8C-84AC-868D45F348BA}"/>
              </a:ext>
            </a:extLst>
          </p:cNvPr>
          <p:cNvSpPr/>
          <p:nvPr/>
        </p:nvSpPr>
        <p:spPr>
          <a:xfrm>
            <a:off x="4572000" y="1676400"/>
            <a:ext cx="3352800" cy="685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B91176-CC51-4DAE-B44E-7D3E8D38CD8E}"/>
              </a:ext>
            </a:extLst>
          </p:cNvPr>
          <p:cNvSpPr/>
          <p:nvPr/>
        </p:nvSpPr>
        <p:spPr>
          <a:xfrm>
            <a:off x="4156796" y="1752600"/>
            <a:ext cx="3962400" cy="457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5738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A21F4F6-8DFB-4DA5-8A41-F063AA120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7" y="182309"/>
            <a:ext cx="9173378" cy="6493382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8D6884-FE52-48F2-BC24-F02BB9985C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900" y="331225"/>
            <a:ext cx="5410200" cy="6195551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9D4443-6132-4442-B08F-16BF11BA0F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34" y="533400"/>
            <a:ext cx="9053267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8543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523470-4A79-407B-AA31-A328EEE97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79745"/>
            <a:ext cx="8686800" cy="669851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DB6878-7B35-4CC1-8349-B7E413E84EB9}"/>
              </a:ext>
            </a:extLst>
          </p:cNvPr>
          <p:cNvSpPr txBox="1"/>
          <p:nvPr/>
        </p:nvSpPr>
        <p:spPr>
          <a:xfrm>
            <a:off x="1323975" y="2219325"/>
            <a:ext cx="6262677" cy="286232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dirty="0">
                <a:solidFill>
                  <a:srgbClr val="FFFFFF"/>
                </a:solidFill>
                <a:cs typeface="Times New Roman"/>
              </a:rPr>
              <a:t>Stalls</a:t>
            </a:r>
          </a:p>
          <a:p>
            <a:pPr algn="ctr"/>
            <a:r>
              <a:rPr lang="en-US" sz="6000" dirty="0">
                <a:solidFill>
                  <a:srgbClr val="FFFFFF"/>
                </a:solidFill>
                <a:cs typeface="Times New Roman"/>
              </a:rPr>
              <a:t>And</a:t>
            </a:r>
          </a:p>
          <a:p>
            <a:pPr algn="ctr"/>
            <a:r>
              <a:rPr lang="en-US" sz="6000" dirty="0">
                <a:solidFill>
                  <a:srgbClr val="FFFFFF"/>
                </a:solidFill>
                <a:cs typeface="Times New Roman"/>
              </a:rPr>
              <a:t>Spins</a:t>
            </a:r>
          </a:p>
        </p:txBody>
      </p:sp>
    </p:spTree>
    <p:extLst>
      <p:ext uri="{BB962C8B-B14F-4D97-AF65-F5344CB8AC3E}">
        <p14:creationId xmlns:p14="http://schemas.microsoft.com/office/powerpoint/2010/main" val="42056274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26851"/>
              </p:ext>
            </p:extLst>
          </p:nvPr>
        </p:nvGraphicFramePr>
        <p:xfrm>
          <a:off x="-1" y="914400"/>
          <a:ext cx="9112019" cy="5917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7038095" imgH="4571429" progId="MS_ClipArt_Gallery.2">
                  <p:embed/>
                </p:oleObj>
              </mc:Choice>
              <mc:Fallback>
                <p:oleObj name="Clip" r:id="rId2" imgW="7038095" imgH="4571429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" y="914400"/>
                        <a:ext cx="9112019" cy="5917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1117256"/>
              </p:ext>
            </p:extLst>
          </p:nvPr>
        </p:nvGraphicFramePr>
        <p:xfrm>
          <a:off x="9181" y="609600"/>
          <a:ext cx="9090467" cy="59031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7038095" imgH="4571429" progId="MS_ClipArt_Gallery.2">
                  <p:embed/>
                </p:oleObj>
              </mc:Choice>
              <mc:Fallback>
                <p:oleObj name="Clip" r:id="rId2" imgW="7038095" imgH="4571429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81" y="609600"/>
                        <a:ext cx="9090467" cy="59031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6657234"/>
              </p:ext>
            </p:extLst>
          </p:nvPr>
        </p:nvGraphicFramePr>
        <p:xfrm>
          <a:off x="-1" y="914400"/>
          <a:ext cx="9119205" cy="59218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7038095" imgH="4571429" progId="MS_ClipArt_Gallery.2">
                  <p:embed/>
                </p:oleObj>
              </mc:Choice>
              <mc:Fallback>
                <p:oleObj name="Clip" r:id="rId2" imgW="7038095" imgH="4571429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" y="914400"/>
                        <a:ext cx="9119205" cy="59218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4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7255214"/>
              </p:ext>
            </p:extLst>
          </p:nvPr>
        </p:nvGraphicFramePr>
        <p:xfrm>
          <a:off x="0" y="914400"/>
          <a:ext cx="9173048" cy="59327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7066667" imgH="4571429" progId="MS_ClipArt_Gallery.2">
                  <p:embed/>
                </p:oleObj>
              </mc:Choice>
              <mc:Fallback>
                <p:oleObj name="Clip" r:id="rId3" imgW="7066667" imgH="4571429" progId="MS_ClipArt_Gallery.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14400"/>
                        <a:ext cx="9173048" cy="59327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9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3085297"/>
              </p:ext>
            </p:extLst>
          </p:nvPr>
        </p:nvGraphicFramePr>
        <p:xfrm>
          <a:off x="-1" y="914400"/>
          <a:ext cx="9128783" cy="59280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7038095" imgH="4571429" progId="MS_ClipArt_Gallery.2">
                  <p:embed/>
                </p:oleObj>
              </mc:Choice>
              <mc:Fallback>
                <p:oleObj name="Clip" r:id="rId2" imgW="7038095" imgH="4571429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" y="914400"/>
                        <a:ext cx="9128783" cy="59280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5FCA6FD-F80A-469A-B19D-135BAEF4390F}"/>
              </a:ext>
            </a:extLst>
          </p:cNvPr>
          <p:cNvSpPr/>
          <p:nvPr/>
        </p:nvSpPr>
        <p:spPr>
          <a:xfrm>
            <a:off x="4076436" y="1540932"/>
            <a:ext cx="4114800" cy="4859867"/>
          </a:xfrm>
          <a:prstGeom prst="rect">
            <a:avLst/>
          </a:prstGeom>
          <a:solidFill>
            <a:srgbClr val="99CB38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411" name="Object 4"/>
          <p:cNvGraphicFramePr>
            <a:graphicFrameLocks noChangeAspect="1"/>
          </p:cNvGraphicFramePr>
          <p:nvPr/>
        </p:nvGraphicFramePr>
        <p:xfrm>
          <a:off x="0" y="1524000"/>
          <a:ext cx="8225103" cy="533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7047619" imgH="4571429" progId="MS_ClipArt_Gallery.2">
                  <p:embed/>
                </p:oleObj>
              </mc:Choice>
              <mc:Fallback>
                <p:oleObj name="Clip" r:id="rId2" imgW="7047619" imgH="4571429" progId="MS_ClipArt_Gallery.2">
                  <p:embed/>
                  <p:pic>
                    <p:nvPicPr>
                      <p:cNvPr id="1741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524000"/>
                        <a:ext cx="8225103" cy="533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AC9B2A06-A6CA-4867-874B-ED9ADF9E1E79}"/>
              </a:ext>
            </a:extLst>
          </p:cNvPr>
          <p:cNvSpPr/>
          <p:nvPr/>
        </p:nvSpPr>
        <p:spPr>
          <a:xfrm>
            <a:off x="152400" y="1676400"/>
            <a:ext cx="3733800" cy="1066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B2FC42-DCFD-42A3-A95D-B91A0BF9577F}"/>
              </a:ext>
            </a:extLst>
          </p:cNvPr>
          <p:cNvSpPr txBox="1"/>
          <p:nvPr/>
        </p:nvSpPr>
        <p:spPr>
          <a:xfrm>
            <a:off x="4419600" y="454505"/>
            <a:ext cx="502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Angle of Attack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422273D-342C-45D5-A67A-915E29A5BF5A}"/>
              </a:ext>
            </a:extLst>
          </p:cNvPr>
          <p:cNvSpPr/>
          <p:nvPr/>
        </p:nvSpPr>
        <p:spPr>
          <a:xfrm>
            <a:off x="4572000" y="1676400"/>
            <a:ext cx="3352800" cy="6858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4506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3582319"/>
              </p:ext>
            </p:extLst>
          </p:nvPr>
        </p:nvGraphicFramePr>
        <p:xfrm>
          <a:off x="-1" y="914400"/>
          <a:ext cx="9152731" cy="594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7038095" imgH="4571429" progId="MS_ClipArt_Gallery.2">
                  <p:embed/>
                </p:oleObj>
              </mc:Choice>
              <mc:Fallback>
                <p:oleObj name="Clip" r:id="rId2" imgW="7038095" imgH="4571429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" y="914400"/>
                        <a:ext cx="9152731" cy="594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ow wings work Smoke streamlines around an airfoil">
            <a:hlinkClick r:id="" action="ppaction://media"/>
            <a:extLst>
              <a:ext uri="{FF2B5EF4-FFF2-40B4-BE49-F238E27FC236}">
                <a16:creationId xmlns:a16="http://schemas.microsoft.com/office/drawing/2014/main" id="{14A1CBDB-5499-419B-AB2F-CBC29816D4D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2900" y="11017"/>
            <a:ext cx="8458200" cy="634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40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5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2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9078485"/>
              </p:ext>
            </p:extLst>
          </p:nvPr>
        </p:nvGraphicFramePr>
        <p:xfrm>
          <a:off x="-1" y="990600"/>
          <a:ext cx="9085677" cy="5900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7038095" imgH="4571429" progId="MS_ClipArt_Gallery.2">
                  <p:embed/>
                </p:oleObj>
              </mc:Choice>
              <mc:Fallback>
                <p:oleObj name="Clip" r:id="rId2" imgW="7038095" imgH="4571429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" y="990600"/>
                        <a:ext cx="9085677" cy="59000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0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0316454"/>
              </p:ext>
            </p:extLst>
          </p:nvPr>
        </p:nvGraphicFramePr>
        <p:xfrm>
          <a:off x="-27993" y="914400"/>
          <a:ext cx="9152731" cy="594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7038095" imgH="4571429" progId="MS_ClipArt_Gallery.2">
                  <p:embed/>
                </p:oleObj>
              </mc:Choice>
              <mc:Fallback>
                <p:oleObj name="Clip" r:id="rId2" imgW="7038095" imgH="4571429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7993" y="914400"/>
                        <a:ext cx="9152731" cy="594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299" name="Object 10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3009536"/>
              </p:ext>
            </p:extLst>
          </p:nvPr>
        </p:nvGraphicFramePr>
        <p:xfrm>
          <a:off x="32477" y="964163"/>
          <a:ext cx="9079046" cy="58798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7057143" imgH="4571429" progId="MS_ClipArt_Gallery.2">
                  <p:embed/>
                </p:oleObj>
              </mc:Choice>
              <mc:Fallback>
                <p:oleObj name="Clip" r:id="rId2" imgW="7057143" imgH="4571429" progId="MS_ClipArt_Gallery.2">
                  <p:embed/>
                  <p:pic>
                    <p:nvPicPr>
                      <p:cNvPr id="0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77" y="964163"/>
                        <a:ext cx="9079046" cy="58798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DB6878-7B35-4CC1-8349-B7E413E84EB9}"/>
              </a:ext>
            </a:extLst>
          </p:cNvPr>
          <p:cNvSpPr txBox="1"/>
          <p:nvPr/>
        </p:nvSpPr>
        <p:spPr>
          <a:xfrm>
            <a:off x="1323975" y="2219325"/>
            <a:ext cx="6262677" cy="1015663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dirty="0">
                <a:solidFill>
                  <a:srgbClr val="FFFFFF"/>
                </a:solidFill>
                <a:cs typeface="Times New Roman"/>
              </a:rPr>
              <a:t>Flaps</a:t>
            </a:r>
          </a:p>
        </p:txBody>
      </p:sp>
    </p:spTree>
    <p:extLst>
      <p:ext uri="{BB962C8B-B14F-4D97-AF65-F5344CB8AC3E}">
        <p14:creationId xmlns:p14="http://schemas.microsoft.com/office/powerpoint/2010/main" val="87734350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FF0000"/>
                </a:solidFill>
              </a:rPr>
              <a:t>The Wing is the Thing</a:t>
            </a:r>
          </a:p>
        </p:txBody>
      </p:sp>
      <p:graphicFrame>
        <p:nvGraphicFramePr>
          <p:cNvPr id="6656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2752478"/>
              </p:ext>
            </p:extLst>
          </p:nvPr>
        </p:nvGraphicFramePr>
        <p:xfrm>
          <a:off x="-76200" y="-54470"/>
          <a:ext cx="9220200" cy="69124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PhotoPaint.Image.7" r:id="rId2" imgW="6952381" imgH="4523810" progId="CorelPhotoPaint.Image.7">
                  <p:embed/>
                </p:oleObj>
              </mc:Choice>
              <mc:Fallback>
                <p:oleObj name="CorelPhotoPaint.Image.7" r:id="rId2" imgW="6952381" imgH="4523810" progId="CorelPhotoPaint.Image.7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-54470"/>
                        <a:ext cx="9220200" cy="69124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FF0000"/>
                </a:solidFill>
              </a:rPr>
              <a:t>The Wing is the Thing</a:t>
            </a:r>
          </a:p>
        </p:txBody>
      </p:sp>
      <p:graphicFrame>
        <p:nvGraphicFramePr>
          <p:cNvPr id="6451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7435567"/>
              </p:ext>
            </p:extLst>
          </p:nvPr>
        </p:nvGraphicFramePr>
        <p:xfrm>
          <a:off x="6220" y="585216"/>
          <a:ext cx="9085606" cy="62727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7038095" imgH="4571429" progId="MS_ClipArt_Gallery.2">
                  <p:embed/>
                </p:oleObj>
              </mc:Choice>
              <mc:Fallback>
                <p:oleObj name="Clip" r:id="rId2" imgW="7038095" imgH="4571429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0" y="585216"/>
                        <a:ext cx="9085606" cy="62727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58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5701533"/>
              </p:ext>
            </p:extLst>
          </p:nvPr>
        </p:nvGraphicFramePr>
        <p:xfrm>
          <a:off x="0" y="86864"/>
          <a:ext cx="9067800" cy="6771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7038095" imgH="4580952" progId="MS_ClipArt_Gallery.2">
                  <p:embed/>
                </p:oleObj>
              </mc:Choice>
              <mc:Fallback>
                <p:oleObj name="Clip" r:id="rId2" imgW="7038095" imgH="4580952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86864"/>
                        <a:ext cx="9067800" cy="67711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DB6878-7B35-4CC1-8349-B7E413E84EB9}"/>
              </a:ext>
            </a:extLst>
          </p:cNvPr>
          <p:cNvSpPr txBox="1"/>
          <p:nvPr/>
        </p:nvSpPr>
        <p:spPr>
          <a:xfrm>
            <a:off x="1323975" y="2219325"/>
            <a:ext cx="6262677" cy="1015663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dirty="0">
                <a:solidFill>
                  <a:srgbClr val="FFFFFF"/>
                </a:solidFill>
                <a:cs typeface="Times New Roman"/>
              </a:rPr>
              <a:t>Ground Effect</a:t>
            </a:r>
          </a:p>
        </p:txBody>
      </p:sp>
    </p:spTree>
    <p:extLst>
      <p:ext uri="{BB962C8B-B14F-4D97-AF65-F5344CB8AC3E}">
        <p14:creationId xmlns:p14="http://schemas.microsoft.com/office/powerpoint/2010/main" val="2639545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2B2FC42-DCFD-42A3-A95D-B91A0BF9577F}"/>
              </a:ext>
            </a:extLst>
          </p:cNvPr>
          <p:cNvSpPr txBox="1"/>
          <p:nvPr/>
        </p:nvSpPr>
        <p:spPr>
          <a:xfrm>
            <a:off x="2438400" y="454505"/>
            <a:ext cx="701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Relative Wind and AOA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4FB3FC-1766-4548-AD2A-392F31E8B3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855" y="1905000"/>
            <a:ext cx="9198428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08769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69A6746-8B68-466F-A9B4-8EDFE33B9D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48" y="304800"/>
            <a:ext cx="9102103" cy="3352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67E08D-95A0-4C26-87D8-9C329F8438A8}"/>
              </a:ext>
            </a:extLst>
          </p:cNvPr>
          <p:cNvSpPr txBox="1"/>
          <p:nvPr/>
        </p:nvSpPr>
        <p:spPr>
          <a:xfrm>
            <a:off x="228600" y="3886200"/>
            <a:ext cx="8534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Direct increase in lift generated by the wing due to compression of downward forced air by proximity to ground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Indirect increase in lift produced by reduction of drag at the wing tip. (Caused by change in the shape of wing tip vortices, effectively increasing the chord of the wing.)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Overall effect is that a greater amount of lift will be produced for a given angle of attack than would be required in free air.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DB6878-7B35-4CC1-8349-B7E413E84EB9}"/>
              </a:ext>
            </a:extLst>
          </p:cNvPr>
          <p:cNvSpPr txBox="1"/>
          <p:nvPr/>
        </p:nvSpPr>
        <p:spPr>
          <a:xfrm>
            <a:off x="1440662" y="1295400"/>
            <a:ext cx="6262677" cy="286232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dirty="0">
                <a:solidFill>
                  <a:srgbClr val="FFFFFF"/>
                </a:solidFill>
                <a:cs typeface="Times New Roman"/>
              </a:rPr>
              <a:t>Wingtip Vortices</a:t>
            </a:r>
          </a:p>
          <a:p>
            <a:pPr algn="ctr"/>
            <a:r>
              <a:rPr lang="en-US" sz="6000" dirty="0">
                <a:solidFill>
                  <a:srgbClr val="FFFFFF"/>
                </a:solidFill>
                <a:cs typeface="Times New Roman"/>
              </a:rPr>
              <a:t>And</a:t>
            </a:r>
          </a:p>
          <a:p>
            <a:pPr algn="ctr"/>
            <a:r>
              <a:rPr lang="en-US" sz="6000" dirty="0">
                <a:solidFill>
                  <a:srgbClr val="FFFFFF"/>
                </a:solidFill>
                <a:cs typeface="Times New Roman"/>
              </a:rPr>
              <a:t>Wake Turbulence</a:t>
            </a:r>
          </a:p>
        </p:txBody>
      </p:sp>
    </p:spTree>
    <p:extLst>
      <p:ext uri="{BB962C8B-B14F-4D97-AF65-F5344CB8AC3E}">
        <p14:creationId xmlns:p14="http://schemas.microsoft.com/office/powerpoint/2010/main" val="17069860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79C2E-FF55-40C8-AF3D-35DDC7196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86258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cap="none" dirty="0">
                <a:cs typeface="Times New Roman" panose="02020603050405020304" pitchFamily="18" charset="0"/>
              </a:rPr>
              <a:t>How Vortices are Created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20DD06-34CC-49E2-848F-18D8871FE0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45720" tIns="45720" rIns="45720" bIns="45720" rtlCol="0" anchor="t">
            <a:noAutofit/>
          </a:bodyPr>
          <a:lstStyle/>
          <a:p>
            <a:r>
              <a:rPr lang="en-US" sz="2200" dirty="0">
                <a:latin typeface="+mn-lt"/>
                <a:cs typeface="Times New Roman" panose="02020603050405020304" pitchFamily="18" charset="0"/>
              </a:rPr>
              <a:t>Effect of the creation of lift and the pressure differential between the air above and below the wing</a:t>
            </a:r>
          </a:p>
          <a:p>
            <a:r>
              <a:rPr lang="en-US" sz="2200" dirty="0">
                <a:latin typeface="+mn-lt"/>
                <a:cs typeface="Times New Roman" panose="02020603050405020304" pitchFamily="18" charset="0"/>
              </a:rPr>
              <a:t>In air's endless effort to equalize pressure, the air from top and bottom of the wing flows outward towards the wingtip, then upward and around, creating vortices </a:t>
            </a:r>
          </a:p>
          <a:p>
            <a:r>
              <a:rPr lang="en-US" sz="2200" dirty="0">
                <a:latin typeface="+mn-lt"/>
                <a:cs typeface="Times New Roman" panose="02020603050405020304" pitchFamily="18" charset="0"/>
              </a:rPr>
              <a:t>Vortex strength is dependent on the weight, speed, and shape of the airfoil of the aircraft – larger aircraft such as airliners produce strong enough wake turbulence to seriously affect light aircraft 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7528444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41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828745"/>
              </p:ext>
            </p:extLst>
          </p:nvPr>
        </p:nvGraphicFramePr>
        <p:xfrm>
          <a:off x="-1" y="914400"/>
          <a:ext cx="9149003" cy="5917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7066667" imgH="4571429" progId="MS_ClipArt_Gallery.2">
                  <p:embed/>
                </p:oleObj>
              </mc:Choice>
              <mc:Fallback>
                <p:oleObj name="Clip" r:id="rId2" imgW="7066667" imgH="4571429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" y="914400"/>
                        <a:ext cx="9149003" cy="5917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99389-9182-4D0C-842D-8B1558DA5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114300"/>
            <a:ext cx="9067800" cy="1143000"/>
          </a:xfrm>
        </p:spPr>
        <p:txBody>
          <a:bodyPr/>
          <a:lstStyle/>
          <a:p>
            <a:r>
              <a:rPr lang="en-US" sz="3400" dirty="0">
                <a:cs typeface="Times New Roman"/>
              </a:rPr>
              <a:t>How Do Vortices (Wake Turbulence) Act?</a:t>
            </a:r>
            <a:endParaRPr lang="en-US" sz="3400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A0B2516-8D11-47CC-AADC-27C57D74F9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5255" y="1343025"/>
            <a:ext cx="4499033" cy="530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18230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F21F2AD-21B4-4B1E-A8DA-45AFADB65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273050"/>
            <a:ext cx="8382000" cy="5937260"/>
          </a:xfrm>
        </p:spPr>
        <p:txBody>
          <a:bodyPr vert="horz" lIns="45720" tIns="45720" rIns="45720" bIns="45720" rtlCol="0" anchor="t">
            <a:noAutofit/>
          </a:bodyPr>
          <a:lstStyle/>
          <a:p>
            <a:endParaRPr lang="en-US" sz="3200" dirty="0">
              <a:cs typeface="Times New Roman"/>
            </a:endParaRPr>
          </a:p>
          <a:p>
            <a:r>
              <a:rPr lang="en-US" sz="3200" dirty="0">
                <a:cs typeface="Times New Roman"/>
              </a:rPr>
              <a:t>Wake turbulence is worst when the aircraft is heavy, clean (flaps &amp; gear up), and slow.</a:t>
            </a:r>
            <a:endParaRPr lang="en-US" dirty="0"/>
          </a:p>
          <a:p>
            <a:r>
              <a:rPr lang="en-US" sz="3200" dirty="0">
                <a:cs typeface="Times New Roman"/>
              </a:rPr>
              <a:t>Vortices descend, and move laterally with the wind.</a:t>
            </a:r>
          </a:p>
          <a:p>
            <a:r>
              <a:rPr lang="en-US" sz="3200" dirty="0">
                <a:cs typeface="Times New Roman"/>
              </a:rPr>
              <a:t>Behind large aircraft, wake turbulence can cause </a:t>
            </a:r>
            <a:r>
              <a:rPr lang="en-US" sz="3200" dirty="0" err="1">
                <a:cs typeface="Times New Roman"/>
              </a:rPr>
              <a:t>uncommanded</a:t>
            </a:r>
            <a:r>
              <a:rPr lang="en-US" sz="3200" dirty="0">
                <a:cs typeface="Times New Roman"/>
              </a:rPr>
              <a:t> roll / loss of control.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9C1ADC-A111-47D3-A78F-FEACB853F908}"/>
              </a:ext>
            </a:extLst>
          </p:cNvPr>
          <p:cNvSpPr txBox="1"/>
          <p:nvPr/>
        </p:nvSpPr>
        <p:spPr>
          <a:xfrm>
            <a:off x="638175" y="7343775"/>
            <a:ext cx="7651750" cy="46166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63723249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1C1A5082-4172-4EFC-883F-AC2EFC14CC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5" y="381000"/>
            <a:ext cx="8049092" cy="602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72762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F7B51A-6427-D265-C37D-D4269DA77A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FC35C-9273-87F1-23FA-15AA134C8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862584"/>
          </a:xfrm>
        </p:spPr>
        <p:txBody>
          <a:bodyPr>
            <a:normAutofit/>
          </a:bodyPr>
          <a:lstStyle/>
          <a:p>
            <a:pPr algn="ctr"/>
            <a:r>
              <a:rPr lang="en-US" sz="4800" cap="none" dirty="0">
                <a:cs typeface="Times New Roman" panose="02020603050405020304" pitchFamily="18" charset="0"/>
              </a:rPr>
              <a:t>Next Session: Feb</a:t>
            </a:r>
            <a:r>
              <a:rPr lang="en-US" sz="4800" dirty="0">
                <a:cs typeface="Times New Roman" panose="02020603050405020304" pitchFamily="18" charset="0"/>
              </a:rPr>
              <a:t> 5</a:t>
            </a:r>
            <a:endParaRPr lang="en-US" sz="4800" cap="none" dirty="0"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FB617-90FB-6528-4D4A-F1EE99ED4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45720" tIns="45720" rIns="45720" bIns="45720" rtlCol="0" anchor="t">
            <a:noAutofit/>
          </a:bodyPr>
          <a:lstStyle/>
          <a:p>
            <a:r>
              <a:rPr lang="en-US" sz="3200" dirty="0">
                <a:latin typeface="+mn-lt"/>
                <a:cs typeface="Times New Roman" panose="02020603050405020304" pitchFamily="18" charset="0"/>
              </a:rPr>
              <a:t> Quiz: Aerodynamics of Lift</a:t>
            </a:r>
          </a:p>
          <a:p>
            <a:r>
              <a:rPr lang="en-US" sz="3200" dirty="0">
                <a:latin typeface="+mn-lt"/>
                <a:cs typeface="Times New Roman" panose="02020603050405020304" pitchFamily="18" charset="0"/>
              </a:rPr>
              <a:t> Presentation: Aerodynamics of Thrust and Drag </a:t>
            </a:r>
          </a:p>
          <a:p>
            <a:r>
              <a:rPr lang="en-US" sz="3200" dirty="0">
                <a:latin typeface="+mn-lt"/>
                <a:cs typeface="Times New Roman" panose="02020603050405020304" pitchFamily="18" charset="0"/>
              </a:rPr>
              <a:t> Reading:</a:t>
            </a:r>
          </a:p>
          <a:p>
            <a:pPr lvl="1"/>
            <a:r>
              <a:rPr lang="en-US" sz="3200" dirty="0">
                <a:latin typeface="+mn-lt"/>
                <a:cs typeface="Times New Roman" panose="02020603050405020304" pitchFamily="18" charset="0"/>
              </a:rPr>
              <a:t> Machado Chapter 2</a:t>
            </a:r>
          </a:p>
          <a:p>
            <a:pPr lvl="1"/>
            <a:r>
              <a:rPr lang="en-US" sz="3200">
                <a:latin typeface="+mn-lt"/>
                <a:cs typeface="Times New Roman" panose="02020603050405020304" pitchFamily="18" charset="0"/>
              </a:rPr>
              <a:t> Pilot’s </a:t>
            </a:r>
            <a:r>
              <a:rPr lang="en-US" sz="3200" dirty="0">
                <a:latin typeface="+mn-lt"/>
                <a:cs typeface="Times New Roman" panose="02020603050405020304" pitchFamily="18" charset="0"/>
              </a:rPr>
              <a:t>Handbook Chapter 5 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86335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2B2FC42-DCFD-42A3-A95D-B91A0BF9577F}"/>
              </a:ext>
            </a:extLst>
          </p:cNvPr>
          <p:cNvSpPr txBox="1"/>
          <p:nvPr/>
        </p:nvSpPr>
        <p:spPr>
          <a:xfrm>
            <a:off x="936668" y="454505"/>
            <a:ext cx="85121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Wing Span and </a:t>
            </a:r>
            <a:r>
              <a:rPr lang="en-US" sz="4400" dirty="0"/>
              <a:t>Aspect Ratio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FF67F8-AE09-44BF-9896-D9DC135C9B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47800"/>
            <a:ext cx="8512132" cy="530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519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2B2FC42-DCFD-42A3-A95D-B91A0BF9577F}"/>
              </a:ext>
            </a:extLst>
          </p:cNvPr>
          <p:cNvSpPr txBox="1"/>
          <p:nvPr/>
        </p:nvSpPr>
        <p:spPr>
          <a:xfrm>
            <a:off x="4419600" y="454505"/>
            <a:ext cx="502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Aspect Ratio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BC9D15-2965-4678-9A9F-A61179C58F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0"/>
            <a:ext cx="9130145" cy="473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302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166" name="Picture 534" descr="Related image">
            <a:extLst>
              <a:ext uri="{FF2B5EF4-FFF2-40B4-BE49-F238E27FC236}">
                <a16:creationId xmlns:a16="http://schemas.microsoft.com/office/drawing/2014/main" id="{A0798C73-EA2A-484B-974A-2C9354592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417" y="-32657"/>
            <a:ext cx="6444584" cy="689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054DE3-0889-4980-B862-B1F1FF5376E3}"/>
              </a:ext>
            </a:extLst>
          </p:cNvPr>
          <p:cNvSpPr txBox="1"/>
          <p:nvPr/>
        </p:nvSpPr>
        <p:spPr>
          <a:xfrm>
            <a:off x="228600" y="838200"/>
            <a:ext cx="2286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Axes</a:t>
            </a:r>
          </a:p>
          <a:p>
            <a:r>
              <a:rPr lang="en-US" sz="4000" dirty="0"/>
              <a:t> of Rotation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DB6878-7B35-4CC1-8349-B7E413E84EB9}"/>
              </a:ext>
            </a:extLst>
          </p:cNvPr>
          <p:cNvSpPr txBox="1"/>
          <p:nvPr/>
        </p:nvSpPr>
        <p:spPr>
          <a:xfrm>
            <a:off x="1323975" y="2219325"/>
            <a:ext cx="6262677" cy="193899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dirty="0">
                <a:solidFill>
                  <a:srgbClr val="FFFFFF"/>
                </a:solidFill>
                <a:cs typeface="Times New Roman"/>
              </a:rPr>
              <a:t>Four Forces of Flight</a:t>
            </a:r>
          </a:p>
        </p:txBody>
      </p:sp>
    </p:spTree>
    <p:extLst>
      <p:ext uri="{BB962C8B-B14F-4D97-AF65-F5344CB8AC3E}">
        <p14:creationId xmlns:p14="http://schemas.microsoft.com/office/powerpoint/2010/main" val="18118116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ue_Teal" id="{D77F220B-2C22-4A1D-A150-B4C77063AB00}" vid="{6A9F9D93-C6C8-4509-AE37-BA8E5DF0897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9896</TotalTime>
  <Words>498</Words>
  <Application>Microsoft Office PowerPoint</Application>
  <PresentationFormat>On-screen Show (4:3)</PresentationFormat>
  <Paragraphs>67</Paragraphs>
  <Slides>57</Slides>
  <Notes>1</Notes>
  <HiddenSlides>0</HiddenSlides>
  <MMClips>1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57</vt:i4>
      </vt:variant>
    </vt:vector>
  </HeadingPairs>
  <TitlesOfParts>
    <vt:vector size="65" baseType="lpstr">
      <vt:lpstr>Calibri</vt:lpstr>
      <vt:lpstr>Century Gothic</vt:lpstr>
      <vt:lpstr>Times New Roman</vt:lpstr>
      <vt:lpstr>Wingdings</vt:lpstr>
      <vt:lpstr>Wingdings 3</vt:lpstr>
      <vt:lpstr>Ion</vt:lpstr>
      <vt:lpstr>Clip</vt:lpstr>
      <vt:lpstr>CorelPhotoPaint.Image.7</vt:lpstr>
      <vt:lpstr>  Aerodynamics of Lift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Four Forces</vt:lpstr>
      <vt:lpstr>Lift is produced by a pressure difference  between the top and bottom of the wing</vt:lpstr>
      <vt:lpstr>Lift: Bernoulli’s Principle</vt:lpstr>
      <vt:lpstr>PowerPoint Presentation</vt:lpstr>
      <vt:lpstr>Newton vs. Bernoulli, Again</vt:lpstr>
      <vt:lpstr>Weight: the force with which gravity attracts all bodies vertically towards the center of the earth</vt:lpstr>
      <vt:lpstr>Thrust: forward force produced by the propeller (airfoil displaces air)</vt:lpstr>
      <vt:lpstr>Drag resists the forward movement of an aircraft through the air</vt:lpstr>
      <vt:lpstr>In straight and level flight, lift = weight  Total lift = uplift on wing + downlift on tail</vt:lpstr>
      <vt:lpstr>PowerPoint Presentation</vt:lpstr>
      <vt:lpstr>PowerPoint Presentation</vt:lpstr>
      <vt:lpstr>PowerPoint Presentation</vt:lpstr>
      <vt:lpstr>PowerPoint Presentation</vt:lpstr>
      <vt:lpstr>Load Factors in Flight</vt:lpstr>
      <vt:lpstr>Load Factors in Flight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Wing is the Thing</vt:lpstr>
      <vt:lpstr>The Wing is the Thing</vt:lpstr>
      <vt:lpstr>PowerPoint Presentation</vt:lpstr>
      <vt:lpstr>PowerPoint Presentation</vt:lpstr>
      <vt:lpstr>PowerPoint Presentation</vt:lpstr>
      <vt:lpstr>PowerPoint Presentation</vt:lpstr>
      <vt:lpstr>How Vortices are Created</vt:lpstr>
      <vt:lpstr>PowerPoint Presentation</vt:lpstr>
      <vt:lpstr>How Do Vortices (Wake Turbulence) Act?</vt:lpstr>
      <vt:lpstr>PowerPoint Presentation</vt:lpstr>
      <vt:lpstr>PowerPoint Presentation</vt:lpstr>
      <vt:lpstr>Next Session: Feb 5</vt:lpstr>
    </vt:vector>
  </TitlesOfParts>
  <Company>CSP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Aerodynamics</dc:title>
  <dc:creator>kathy.harkness@harpyr.com</dc:creator>
  <cp:lastModifiedBy>Kathy Harkness</cp:lastModifiedBy>
  <cp:revision>593</cp:revision>
  <cp:lastPrinted>2026-02-02T22:43:29Z</cp:lastPrinted>
  <dcterms:created xsi:type="dcterms:W3CDTF">1998-09-10T16:13:26Z</dcterms:created>
  <dcterms:modified xsi:type="dcterms:W3CDTF">2026-02-02T23:01:46Z</dcterms:modified>
</cp:coreProperties>
</file>